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 Bold" charset="1" panose="000008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XmcvPE8M.mp4" Type="http://schemas.openxmlformats.org/officeDocument/2006/relationships/video"/><Relationship Id="rId4" Target="../media/VAGXmcvPE8M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77372" y="685546"/>
            <a:ext cx="16112869" cy="1372108"/>
            <a:chOff x="0" y="0"/>
            <a:chExt cx="3019257" cy="2571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448" y="0"/>
              <a:ext cx="2998361" cy="257108"/>
            </a:xfrm>
            <a:custGeom>
              <a:avLst/>
              <a:gdLst/>
              <a:ahLst/>
              <a:cxnLst/>
              <a:rect r="r" b="b" t="t" l="l"/>
              <a:pathLst>
                <a:path h="257108" w="2998361">
                  <a:moveTo>
                    <a:pt x="214374" y="0"/>
                  </a:moveTo>
                  <a:lnTo>
                    <a:pt x="2987187" y="0"/>
                  </a:lnTo>
                  <a:cubicBezTo>
                    <a:pt x="2991201" y="0"/>
                    <a:pt x="2994862" y="2295"/>
                    <a:pt x="2996611" y="5907"/>
                  </a:cubicBezTo>
                  <a:cubicBezTo>
                    <a:pt x="2998361" y="9520"/>
                    <a:pt x="2997891" y="13814"/>
                    <a:pt x="2995402" y="16963"/>
                  </a:cubicBezTo>
                  <a:lnTo>
                    <a:pt x="2819016" y="240145"/>
                  </a:lnTo>
                  <a:cubicBezTo>
                    <a:pt x="2810548" y="250858"/>
                    <a:pt x="2797643" y="257108"/>
                    <a:pt x="2783987" y="257108"/>
                  </a:cubicBezTo>
                  <a:lnTo>
                    <a:pt x="11174" y="257108"/>
                  </a:lnTo>
                  <a:cubicBezTo>
                    <a:pt x="7160" y="257108"/>
                    <a:pt x="3499" y="254813"/>
                    <a:pt x="1750" y="251201"/>
                  </a:cubicBezTo>
                  <a:cubicBezTo>
                    <a:pt x="0" y="247588"/>
                    <a:pt x="470" y="243294"/>
                    <a:pt x="2959" y="240145"/>
                  </a:cubicBezTo>
                  <a:lnTo>
                    <a:pt x="179345" y="16963"/>
                  </a:lnTo>
                  <a:cubicBezTo>
                    <a:pt x="187813" y="6250"/>
                    <a:pt x="200718" y="0"/>
                    <a:pt x="2143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rnd">
              <a:solidFill>
                <a:srgbClr val="3545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816057" cy="295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52500"/>
            <a:ext cx="95378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9650" y="3082219"/>
            <a:ext cx="16249650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7" indent="-421003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Analogy of Writing Book vs Building LLM Application</a:t>
            </a:r>
          </a:p>
          <a:p>
            <a:pPr algn="just" marL="842007" indent="-421003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LangChain Introduction</a:t>
            </a:r>
          </a:p>
          <a:p>
            <a:pPr algn="just" marL="842007" indent="-421003" lvl="1">
              <a:lnSpc>
                <a:spcPts val="467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378368" y="-227159"/>
            <a:ext cx="3197518" cy="31975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4529" y="24529"/>
              <a:ext cx="763743" cy="763743"/>
            </a:xfrm>
            <a:custGeom>
              <a:avLst/>
              <a:gdLst/>
              <a:ahLst/>
              <a:cxnLst/>
              <a:rect r="r" b="b" t="t" l="l"/>
              <a:pathLst>
                <a:path h="763743" w="763743">
                  <a:moveTo>
                    <a:pt x="436657" y="30257"/>
                  </a:moveTo>
                  <a:lnTo>
                    <a:pt x="733485" y="327085"/>
                  </a:lnTo>
                  <a:cubicBezTo>
                    <a:pt x="763742" y="357342"/>
                    <a:pt x="763742" y="406400"/>
                    <a:pt x="733485" y="436657"/>
                  </a:cubicBezTo>
                  <a:lnTo>
                    <a:pt x="436657" y="733485"/>
                  </a:lnTo>
                  <a:cubicBezTo>
                    <a:pt x="406400" y="763742"/>
                    <a:pt x="357342" y="763742"/>
                    <a:pt x="327085" y="733485"/>
                  </a:cubicBezTo>
                  <a:lnTo>
                    <a:pt x="30257" y="436657"/>
                  </a:lnTo>
                  <a:cubicBezTo>
                    <a:pt x="0" y="406400"/>
                    <a:pt x="0" y="357342"/>
                    <a:pt x="30257" y="327085"/>
                  </a:cubicBezTo>
                  <a:lnTo>
                    <a:pt x="327085" y="30257"/>
                  </a:lnTo>
                  <a:cubicBezTo>
                    <a:pt x="357342" y="0"/>
                    <a:pt x="406400" y="0"/>
                    <a:pt x="436657" y="30257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77372" y="685546"/>
            <a:ext cx="21373192" cy="1372108"/>
            <a:chOff x="0" y="0"/>
            <a:chExt cx="4004945" cy="2571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877" y="0"/>
              <a:ext cx="3989192" cy="257108"/>
            </a:xfrm>
            <a:custGeom>
              <a:avLst/>
              <a:gdLst/>
              <a:ahLst/>
              <a:cxnLst/>
              <a:rect r="r" b="b" t="t" l="l"/>
              <a:pathLst>
                <a:path h="257108" w="3989192">
                  <a:moveTo>
                    <a:pt x="211623" y="0"/>
                  </a:moveTo>
                  <a:lnTo>
                    <a:pt x="3980768" y="0"/>
                  </a:lnTo>
                  <a:cubicBezTo>
                    <a:pt x="3983794" y="0"/>
                    <a:pt x="3986554" y="1730"/>
                    <a:pt x="3987873" y="4453"/>
                  </a:cubicBezTo>
                  <a:cubicBezTo>
                    <a:pt x="3989192" y="7177"/>
                    <a:pt x="3988838" y="10414"/>
                    <a:pt x="3986961" y="12788"/>
                  </a:cubicBezTo>
                  <a:lnTo>
                    <a:pt x="3803976" y="244320"/>
                  </a:lnTo>
                  <a:cubicBezTo>
                    <a:pt x="3797592" y="252397"/>
                    <a:pt x="3787863" y="257108"/>
                    <a:pt x="3777568" y="257108"/>
                  </a:cubicBezTo>
                  <a:lnTo>
                    <a:pt x="8423" y="257108"/>
                  </a:lnTo>
                  <a:cubicBezTo>
                    <a:pt x="5397" y="257108"/>
                    <a:pt x="2638" y="255378"/>
                    <a:pt x="1319" y="252655"/>
                  </a:cubicBezTo>
                  <a:cubicBezTo>
                    <a:pt x="0" y="249931"/>
                    <a:pt x="354" y="246694"/>
                    <a:pt x="2230" y="244320"/>
                  </a:cubicBezTo>
                  <a:lnTo>
                    <a:pt x="185216" y="12788"/>
                  </a:lnTo>
                  <a:cubicBezTo>
                    <a:pt x="191599" y="4711"/>
                    <a:pt x="201328" y="0"/>
                    <a:pt x="2116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rnd">
              <a:solidFill>
                <a:srgbClr val="3545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3801745" cy="295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23303"/>
            <a:ext cx="15824397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true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in Building LLM Applications Without Frameworks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3447" y="3076575"/>
            <a:ext cx="16249650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7" indent="-421003" lvl="1">
              <a:lnSpc>
                <a:spcPts val="4679"/>
              </a:lnSpc>
              <a:buFont typeface="Arial"/>
              <a:buChar char="•"/>
            </a:pPr>
            <a:r>
              <a:rPr lang="en-US" b="true" sz="3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 Complexity:</a:t>
            </a:r>
            <a:r>
              <a:rPr lang="en-US" sz="3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Orchestrating components manually is error-prone.</a:t>
            </a:r>
          </a:p>
          <a:p>
            <a:pPr algn="just" marL="842007" indent="-421003" lvl="1">
              <a:lnSpc>
                <a:spcPts val="4679"/>
              </a:lnSpc>
              <a:buFont typeface="Arial"/>
              <a:buChar char="•"/>
            </a:pPr>
            <a:r>
              <a:rPr lang="en-US" b="true" sz="3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 Issues:</a:t>
            </a:r>
            <a:r>
              <a:rPr lang="en-US" sz="3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Difficult to optimize for large-scale use.</a:t>
            </a:r>
          </a:p>
          <a:p>
            <a:pPr algn="just" marL="842007" indent="-421003" lvl="1">
              <a:lnSpc>
                <a:spcPts val="4679"/>
              </a:lnSpc>
              <a:buFont typeface="Arial"/>
              <a:buChar char="•"/>
            </a:pPr>
            <a:r>
              <a:rPr lang="en-US" b="true" sz="3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 Handling: </a:t>
            </a:r>
            <a:r>
              <a:rPr lang="en-US" sz="3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Managing user data and history is challenging.</a:t>
            </a:r>
          </a:p>
          <a:p>
            <a:pPr algn="just" marL="842007" indent="-421003" lvl="1">
              <a:lnSpc>
                <a:spcPts val="4679"/>
              </a:lnSpc>
              <a:buFont typeface="Arial"/>
              <a:buChar char="•"/>
            </a:pPr>
            <a:r>
              <a:rPr lang="en-US" b="true" sz="3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Effort: </a:t>
            </a:r>
            <a:r>
              <a:rPr lang="en-US" sz="3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 coding needed for external systems.</a:t>
            </a:r>
          </a:p>
          <a:p>
            <a:pPr algn="just" marL="842007" indent="-421003" lvl="1">
              <a:lnSpc>
                <a:spcPts val="4679"/>
              </a:lnSpc>
              <a:buFont typeface="Arial"/>
              <a:buChar char="•"/>
            </a:pPr>
            <a:r>
              <a:rPr lang="en-US" b="true" sz="3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Debugging: </a:t>
            </a:r>
            <a:r>
              <a:rPr lang="en-US" sz="3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Lacks built-in tools for tracing and error handling.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378368" y="-227159"/>
            <a:ext cx="3197518" cy="31975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4529" y="24529"/>
              <a:ext cx="763743" cy="763743"/>
            </a:xfrm>
            <a:custGeom>
              <a:avLst/>
              <a:gdLst/>
              <a:ahLst/>
              <a:cxnLst/>
              <a:rect r="r" b="b" t="t" l="l"/>
              <a:pathLst>
                <a:path h="763743" w="763743">
                  <a:moveTo>
                    <a:pt x="436657" y="30257"/>
                  </a:moveTo>
                  <a:lnTo>
                    <a:pt x="733485" y="327085"/>
                  </a:lnTo>
                  <a:cubicBezTo>
                    <a:pt x="763742" y="357342"/>
                    <a:pt x="763742" y="406400"/>
                    <a:pt x="733485" y="436657"/>
                  </a:cubicBezTo>
                  <a:lnTo>
                    <a:pt x="436657" y="733485"/>
                  </a:lnTo>
                  <a:cubicBezTo>
                    <a:pt x="406400" y="763742"/>
                    <a:pt x="357342" y="763742"/>
                    <a:pt x="327085" y="733485"/>
                  </a:cubicBezTo>
                  <a:lnTo>
                    <a:pt x="30257" y="436657"/>
                  </a:lnTo>
                  <a:cubicBezTo>
                    <a:pt x="0" y="406400"/>
                    <a:pt x="0" y="357342"/>
                    <a:pt x="30257" y="327085"/>
                  </a:cubicBezTo>
                  <a:lnTo>
                    <a:pt x="327085" y="30257"/>
                  </a:lnTo>
                  <a:cubicBezTo>
                    <a:pt x="357342" y="0"/>
                    <a:pt x="406400" y="0"/>
                    <a:pt x="436657" y="30257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77372" y="685546"/>
            <a:ext cx="20804046" cy="1372108"/>
            <a:chOff x="0" y="0"/>
            <a:chExt cx="3898298" cy="2571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92" y="0"/>
              <a:ext cx="3882114" cy="257108"/>
            </a:xfrm>
            <a:custGeom>
              <a:avLst/>
              <a:gdLst/>
              <a:ahLst/>
              <a:cxnLst/>
              <a:rect r="r" b="b" t="t" l="l"/>
              <a:pathLst>
                <a:path h="257108" w="3882114">
                  <a:moveTo>
                    <a:pt x="211854" y="0"/>
                  </a:moveTo>
                  <a:lnTo>
                    <a:pt x="3873460" y="0"/>
                  </a:lnTo>
                  <a:cubicBezTo>
                    <a:pt x="3876569" y="0"/>
                    <a:pt x="3879404" y="1777"/>
                    <a:pt x="3880759" y="4575"/>
                  </a:cubicBezTo>
                  <a:cubicBezTo>
                    <a:pt x="3882114" y="7373"/>
                    <a:pt x="3881750" y="10699"/>
                    <a:pt x="3879823" y="13138"/>
                  </a:cubicBezTo>
                  <a:lnTo>
                    <a:pt x="3697390" y="243970"/>
                  </a:lnTo>
                  <a:cubicBezTo>
                    <a:pt x="3690831" y="252268"/>
                    <a:pt x="3680837" y="257108"/>
                    <a:pt x="3670260" y="257108"/>
                  </a:cubicBezTo>
                  <a:lnTo>
                    <a:pt x="8654" y="257108"/>
                  </a:lnTo>
                  <a:cubicBezTo>
                    <a:pt x="5545" y="257108"/>
                    <a:pt x="2710" y="255331"/>
                    <a:pt x="1355" y="252533"/>
                  </a:cubicBezTo>
                  <a:cubicBezTo>
                    <a:pt x="0" y="249735"/>
                    <a:pt x="364" y="246409"/>
                    <a:pt x="2292" y="243970"/>
                  </a:cubicBezTo>
                  <a:lnTo>
                    <a:pt x="184724" y="13138"/>
                  </a:lnTo>
                  <a:cubicBezTo>
                    <a:pt x="191283" y="4840"/>
                    <a:pt x="201278" y="0"/>
                    <a:pt x="2118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rnd">
              <a:solidFill>
                <a:srgbClr val="3545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3695098" cy="295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277843" y="-227159"/>
            <a:ext cx="3197518" cy="3197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4529" y="24529"/>
              <a:ext cx="763743" cy="763743"/>
            </a:xfrm>
            <a:custGeom>
              <a:avLst/>
              <a:gdLst/>
              <a:ahLst/>
              <a:cxnLst/>
              <a:rect r="r" b="b" t="t" l="l"/>
              <a:pathLst>
                <a:path h="763743" w="763743">
                  <a:moveTo>
                    <a:pt x="436657" y="30257"/>
                  </a:moveTo>
                  <a:lnTo>
                    <a:pt x="733485" y="327085"/>
                  </a:lnTo>
                  <a:cubicBezTo>
                    <a:pt x="763742" y="357342"/>
                    <a:pt x="763742" y="406400"/>
                    <a:pt x="733485" y="436657"/>
                  </a:cubicBezTo>
                  <a:lnTo>
                    <a:pt x="436657" y="733485"/>
                  </a:lnTo>
                  <a:cubicBezTo>
                    <a:pt x="406400" y="763742"/>
                    <a:pt x="357342" y="763742"/>
                    <a:pt x="327085" y="733485"/>
                  </a:cubicBezTo>
                  <a:lnTo>
                    <a:pt x="30257" y="436657"/>
                  </a:lnTo>
                  <a:cubicBezTo>
                    <a:pt x="0" y="406400"/>
                    <a:pt x="0" y="357342"/>
                    <a:pt x="30257" y="327085"/>
                  </a:cubicBezTo>
                  <a:lnTo>
                    <a:pt x="327085" y="30257"/>
                  </a:lnTo>
                  <a:cubicBezTo>
                    <a:pt x="357342" y="0"/>
                    <a:pt x="406400" y="0"/>
                    <a:pt x="436657" y="30257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3819" y="2568232"/>
            <a:ext cx="8016298" cy="6773771"/>
          </a:xfrm>
          <a:custGeom>
            <a:avLst/>
            <a:gdLst/>
            <a:ahLst/>
            <a:cxnLst/>
            <a:rect r="r" b="b" t="t" l="l"/>
            <a:pathLst>
              <a:path h="6773771" w="8016298">
                <a:moveTo>
                  <a:pt x="0" y="0"/>
                </a:moveTo>
                <a:lnTo>
                  <a:pt x="8016297" y="0"/>
                </a:lnTo>
                <a:lnTo>
                  <a:pt x="8016297" y="6773771"/>
                </a:lnTo>
                <a:lnTo>
                  <a:pt x="0" y="677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52500"/>
            <a:ext cx="1468141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LangChain - 101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6988" y="2485666"/>
            <a:ext cx="8185816" cy="690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  <a:spcBef>
                <a:spcPct val="0"/>
              </a:spcBef>
            </a:pPr>
          </a:p>
          <a:p>
            <a:pPr algn="ctr">
              <a:lnSpc>
                <a:spcPts val="2904"/>
              </a:lnSpc>
              <a:spcBef>
                <a:spcPct val="0"/>
              </a:spcBef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LangChain?</a:t>
            </a:r>
          </a:p>
          <a:p>
            <a:pPr algn="l">
              <a:lnSpc>
                <a:spcPts val="2904"/>
              </a:lnSpc>
              <a:spcBef>
                <a:spcPct val="0"/>
              </a:spcBef>
            </a:pP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Simplifies building AI applications by offering modular components and integrations.</a:t>
            </a:r>
          </a:p>
          <a:p>
            <a:pPr algn="l">
              <a:lnSpc>
                <a:spcPts val="2904"/>
              </a:lnSpc>
              <a:spcBef>
                <a:spcPct val="0"/>
              </a:spcBef>
            </a:pPr>
          </a:p>
          <a:p>
            <a:pPr algn="l">
              <a:lnSpc>
                <a:spcPts val="2904"/>
              </a:lnSpc>
              <a:spcBef>
                <a:spcPct val="0"/>
              </a:spcBef>
            </a:pPr>
          </a:p>
          <a:p>
            <a:pPr algn="ctr">
              <a:lnSpc>
                <a:spcPts val="2904"/>
              </a:lnSpc>
              <a:spcBef>
                <a:spcPct val="0"/>
              </a:spcBef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Concepts</a:t>
            </a:r>
          </a:p>
          <a:p>
            <a:pPr algn="l">
              <a:lnSpc>
                <a:spcPts val="2904"/>
              </a:lnSpc>
              <a:spcBef>
                <a:spcPct val="0"/>
              </a:spcBef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Chat Models: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Process sequences of messages. (Workflow)</a:t>
            </a:r>
          </a:p>
          <a:p>
            <a:pPr algn="l">
              <a:lnSpc>
                <a:spcPts val="2904"/>
              </a:lnSpc>
              <a:spcBef>
                <a:spcPct val="0"/>
              </a:spcBef>
            </a:pPr>
          </a:p>
          <a:p>
            <a:pPr algn="l">
              <a:lnSpc>
                <a:spcPts val="2904"/>
              </a:lnSpc>
              <a:spcBef>
                <a:spcPct val="0"/>
              </a:spcBef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Messages &amp; Chat History: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 contextual conversations. (Chatbot)</a:t>
            </a:r>
          </a:p>
          <a:p>
            <a:pPr algn="l">
              <a:lnSpc>
                <a:spcPts val="2904"/>
              </a:lnSpc>
              <a:spcBef>
                <a:spcPct val="0"/>
              </a:spcBef>
            </a:pPr>
          </a:p>
          <a:p>
            <a:pPr algn="l">
              <a:lnSpc>
                <a:spcPts val="2904"/>
              </a:lnSpc>
              <a:spcBef>
                <a:spcPct val="0"/>
              </a:spcBef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&amp; Tool Calling: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Integrate and invoke external functionalities. (Calling third party API)</a:t>
            </a:r>
          </a:p>
          <a:p>
            <a:pPr algn="l">
              <a:lnSpc>
                <a:spcPts val="2904"/>
              </a:lnSpc>
              <a:spcBef>
                <a:spcPct val="0"/>
              </a:spcBef>
            </a:pPr>
          </a:p>
          <a:p>
            <a:pPr algn="l">
              <a:lnSpc>
                <a:spcPts val="2904"/>
              </a:lnSpc>
              <a:spcBef>
                <a:spcPct val="0"/>
              </a:spcBef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Structured Output &amp; Memory: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Ensure format consistency and retain conversational context. (Chat and Downstream)</a:t>
            </a:r>
          </a:p>
          <a:p>
            <a:pPr algn="l">
              <a:lnSpc>
                <a:spcPts val="2904"/>
              </a:lnSpc>
              <a:spcBef>
                <a:spcPct val="0"/>
              </a:spcBef>
            </a:pPr>
          </a:p>
          <a:p>
            <a:pPr algn="l">
              <a:lnSpc>
                <a:spcPts val="2904"/>
              </a:lnSpc>
              <a:spcBef>
                <a:spcPct val="0"/>
              </a:spcBef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Multimodality: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Support for text, images, audio, and video.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77372" y="685546"/>
            <a:ext cx="20804046" cy="1372108"/>
            <a:chOff x="0" y="0"/>
            <a:chExt cx="3898298" cy="2571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92" y="0"/>
              <a:ext cx="3882114" cy="257108"/>
            </a:xfrm>
            <a:custGeom>
              <a:avLst/>
              <a:gdLst/>
              <a:ahLst/>
              <a:cxnLst/>
              <a:rect r="r" b="b" t="t" l="l"/>
              <a:pathLst>
                <a:path h="257108" w="3882114">
                  <a:moveTo>
                    <a:pt x="211854" y="0"/>
                  </a:moveTo>
                  <a:lnTo>
                    <a:pt x="3873460" y="0"/>
                  </a:lnTo>
                  <a:cubicBezTo>
                    <a:pt x="3876569" y="0"/>
                    <a:pt x="3879404" y="1777"/>
                    <a:pt x="3880759" y="4575"/>
                  </a:cubicBezTo>
                  <a:cubicBezTo>
                    <a:pt x="3882114" y="7373"/>
                    <a:pt x="3881750" y="10699"/>
                    <a:pt x="3879823" y="13138"/>
                  </a:cubicBezTo>
                  <a:lnTo>
                    <a:pt x="3697390" y="243970"/>
                  </a:lnTo>
                  <a:cubicBezTo>
                    <a:pt x="3690831" y="252268"/>
                    <a:pt x="3680837" y="257108"/>
                    <a:pt x="3670260" y="257108"/>
                  </a:cubicBezTo>
                  <a:lnTo>
                    <a:pt x="8654" y="257108"/>
                  </a:lnTo>
                  <a:cubicBezTo>
                    <a:pt x="5545" y="257108"/>
                    <a:pt x="2710" y="255331"/>
                    <a:pt x="1355" y="252533"/>
                  </a:cubicBezTo>
                  <a:cubicBezTo>
                    <a:pt x="0" y="249735"/>
                    <a:pt x="364" y="246409"/>
                    <a:pt x="2292" y="243970"/>
                  </a:cubicBezTo>
                  <a:lnTo>
                    <a:pt x="184724" y="13138"/>
                  </a:lnTo>
                  <a:cubicBezTo>
                    <a:pt x="191283" y="4840"/>
                    <a:pt x="201278" y="0"/>
                    <a:pt x="2118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rnd">
              <a:solidFill>
                <a:srgbClr val="3545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3695098" cy="295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277843" y="-227159"/>
            <a:ext cx="3197518" cy="3197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4529" y="24529"/>
              <a:ext cx="763743" cy="763743"/>
            </a:xfrm>
            <a:custGeom>
              <a:avLst/>
              <a:gdLst/>
              <a:ahLst/>
              <a:cxnLst/>
              <a:rect r="r" b="b" t="t" l="l"/>
              <a:pathLst>
                <a:path h="763743" w="763743">
                  <a:moveTo>
                    <a:pt x="436657" y="30257"/>
                  </a:moveTo>
                  <a:lnTo>
                    <a:pt x="733485" y="327085"/>
                  </a:lnTo>
                  <a:cubicBezTo>
                    <a:pt x="763742" y="357342"/>
                    <a:pt x="763742" y="406400"/>
                    <a:pt x="733485" y="436657"/>
                  </a:cubicBezTo>
                  <a:lnTo>
                    <a:pt x="436657" y="733485"/>
                  </a:lnTo>
                  <a:cubicBezTo>
                    <a:pt x="406400" y="763742"/>
                    <a:pt x="357342" y="763742"/>
                    <a:pt x="327085" y="733485"/>
                  </a:cubicBezTo>
                  <a:lnTo>
                    <a:pt x="30257" y="436657"/>
                  </a:lnTo>
                  <a:cubicBezTo>
                    <a:pt x="0" y="406400"/>
                    <a:pt x="0" y="357342"/>
                    <a:pt x="30257" y="327085"/>
                  </a:cubicBezTo>
                  <a:lnTo>
                    <a:pt x="327085" y="30257"/>
                  </a:lnTo>
                  <a:cubicBezTo>
                    <a:pt x="357342" y="0"/>
                    <a:pt x="406400" y="0"/>
                    <a:pt x="436657" y="30257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52500"/>
            <a:ext cx="1468141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LangChain - 101 -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804" y="3897220"/>
            <a:ext cx="7294508" cy="360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  <a:spcBef>
                <a:spcPct val="0"/>
              </a:spcBef>
            </a:pPr>
          </a:p>
          <a:p>
            <a:pPr algn="ctr">
              <a:lnSpc>
                <a:spcPts val="2904"/>
              </a:lnSpc>
              <a:spcBef>
                <a:spcPct val="0"/>
              </a:spcBef>
            </a:pPr>
            <a:r>
              <a:rPr lang="en-US" b="true" sz="207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Functionalities</a:t>
            </a:r>
          </a:p>
          <a:p>
            <a:pPr algn="ctr">
              <a:lnSpc>
                <a:spcPts val="2904"/>
              </a:lnSpc>
              <a:spcBef>
                <a:spcPct val="0"/>
              </a:spcBef>
            </a:pPr>
          </a:p>
          <a:p>
            <a:pPr algn="l" marL="447854" indent="-223927" lvl="1">
              <a:lnSpc>
                <a:spcPts val="29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Document Loaders &amp; Retrievers: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Fetch and manage knowledge.</a:t>
            </a:r>
          </a:p>
          <a:p>
            <a:pPr algn="l" marL="447854" indent="-223927" lvl="1">
              <a:lnSpc>
                <a:spcPts val="29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 Splitters &amp; Vector Stores: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Optimize data storage and search.</a:t>
            </a:r>
          </a:p>
          <a:p>
            <a:pPr algn="l" marL="447854" indent="-223927" lvl="1">
              <a:lnSpc>
                <a:spcPts val="29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RAG (Retrieval-Augmented Generation):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Combine LLMs with external data.</a:t>
            </a:r>
          </a:p>
          <a:p>
            <a:pPr algn="l">
              <a:lnSpc>
                <a:spcPts val="290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225241" y="4259170"/>
            <a:ext cx="7629626" cy="324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  <a:spcBef>
                <a:spcPct val="0"/>
              </a:spcBef>
            </a:pPr>
            <a:r>
              <a:rPr lang="en-US" b="true" sz="207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</a:t>
            </a:r>
            <a:r>
              <a:rPr lang="en-US" b="true" sz="207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207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07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</a:t>
            </a:r>
            <a:r>
              <a:rPr lang="en-US" b="true" sz="207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207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</a:t>
            </a:r>
            <a:r>
              <a:rPr lang="en-US" b="true" sz="207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</a:t>
            </a:r>
            <a:r>
              <a:rPr lang="en-US" b="true" sz="207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</a:t>
            </a:r>
          </a:p>
          <a:p>
            <a:pPr algn="ctr">
              <a:lnSpc>
                <a:spcPts val="2904"/>
              </a:lnSpc>
              <a:spcBef>
                <a:spcPct val="0"/>
              </a:spcBef>
            </a:pPr>
          </a:p>
          <a:p>
            <a:pPr algn="l" marL="447854" indent="-223927" lvl="1">
              <a:lnSpc>
                <a:spcPts val="29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s: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ctio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usi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LLMs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447854" indent="-223927" lvl="1">
              <a:lnSpc>
                <a:spcPts val="29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Prompt 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 &amp; 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w-Sho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mp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andard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ize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promp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ts and e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nh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nce model pe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forman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447854" indent="-223927" lvl="1">
              <a:lnSpc>
                <a:spcPts val="29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sync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amm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 &amp; C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lbacks: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abl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effici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t, int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era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rkflows.</a:t>
            </a:r>
          </a:p>
          <a:p>
            <a:pPr algn="l" marL="447854" indent="-223927" lvl="1">
              <a:lnSpc>
                <a:spcPts val="290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 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20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rs: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bug and 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efi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resu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lt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0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29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77372" y="685546"/>
            <a:ext cx="20804046" cy="1372108"/>
            <a:chOff x="0" y="0"/>
            <a:chExt cx="3898298" cy="2571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92" y="0"/>
              <a:ext cx="3882114" cy="257108"/>
            </a:xfrm>
            <a:custGeom>
              <a:avLst/>
              <a:gdLst/>
              <a:ahLst/>
              <a:cxnLst/>
              <a:rect r="r" b="b" t="t" l="l"/>
              <a:pathLst>
                <a:path h="257108" w="3882114">
                  <a:moveTo>
                    <a:pt x="211854" y="0"/>
                  </a:moveTo>
                  <a:lnTo>
                    <a:pt x="3873460" y="0"/>
                  </a:lnTo>
                  <a:cubicBezTo>
                    <a:pt x="3876569" y="0"/>
                    <a:pt x="3879404" y="1777"/>
                    <a:pt x="3880759" y="4575"/>
                  </a:cubicBezTo>
                  <a:cubicBezTo>
                    <a:pt x="3882114" y="7373"/>
                    <a:pt x="3881750" y="10699"/>
                    <a:pt x="3879823" y="13138"/>
                  </a:cubicBezTo>
                  <a:lnTo>
                    <a:pt x="3697390" y="243970"/>
                  </a:lnTo>
                  <a:cubicBezTo>
                    <a:pt x="3690831" y="252268"/>
                    <a:pt x="3680837" y="257108"/>
                    <a:pt x="3670260" y="257108"/>
                  </a:cubicBezTo>
                  <a:lnTo>
                    <a:pt x="8654" y="257108"/>
                  </a:lnTo>
                  <a:cubicBezTo>
                    <a:pt x="5545" y="257108"/>
                    <a:pt x="2710" y="255331"/>
                    <a:pt x="1355" y="252533"/>
                  </a:cubicBezTo>
                  <a:cubicBezTo>
                    <a:pt x="0" y="249735"/>
                    <a:pt x="364" y="246409"/>
                    <a:pt x="2292" y="243970"/>
                  </a:cubicBezTo>
                  <a:lnTo>
                    <a:pt x="184724" y="13138"/>
                  </a:lnTo>
                  <a:cubicBezTo>
                    <a:pt x="191283" y="4840"/>
                    <a:pt x="201278" y="0"/>
                    <a:pt x="2118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rnd">
              <a:solidFill>
                <a:srgbClr val="3545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3695098" cy="295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378368" y="-227159"/>
            <a:ext cx="3197518" cy="3197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4529" y="24529"/>
              <a:ext cx="763743" cy="763743"/>
            </a:xfrm>
            <a:custGeom>
              <a:avLst/>
              <a:gdLst/>
              <a:ahLst/>
              <a:cxnLst/>
              <a:rect r="r" b="b" t="t" l="l"/>
              <a:pathLst>
                <a:path h="763743" w="763743">
                  <a:moveTo>
                    <a:pt x="436657" y="30257"/>
                  </a:moveTo>
                  <a:lnTo>
                    <a:pt x="733485" y="327085"/>
                  </a:lnTo>
                  <a:cubicBezTo>
                    <a:pt x="763742" y="357342"/>
                    <a:pt x="763742" y="406400"/>
                    <a:pt x="733485" y="436657"/>
                  </a:cubicBezTo>
                  <a:lnTo>
                    <a:pt x="436657" y="733485"/>
                  </a:lnTo>
                  <a:cubicBezTo>
                    <a:pt x="406400" y="763742"/>
                    <a:pt x="357342" y="763742"/>
                    <a:pt x="327085" y="733485"/>
                  </a:cubicBezTo>
                  <a:lnTo>
                    <a:pt x="30257" y="436657"/>
                  </a:lnTo>
                  <a:cubicBezTo>
                    <a:pt x="0" y="406400"/>
                    <a:pt x="0" y="357342"/>
                    <a:pt x="30257" y="327085"/>
                  </a:cubicBezTo>
                  <a:lnTo>
                    <a:pt x="327085" y="30257"/>
                  </a:lnTo>
                  <a:cubicBezTo>
                    <a:pt x="357342" y="0"/>
                    <a:pt x="406400" y="0"/>
                    <a:pt x="436657" y="30257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52500"/>
            <a:ext cx="1468141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491" y="2123050"/>
            <a:ext cx="16511595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74"/>
              </a:lnSpc>
            </a:pPr>
            <a:r>
              <a:rPr lang="en-US" b="true" sz="24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Prerequisites</a:t>
            </a:r>
          </a:p>
          <a:p>
            <a:pPr algn="just" marL="539749" indent="-269875" lvl="1">
              <a:lnSpc>
                <a:spcPts val="4574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Gemini Access:</a:t>
            </a:r>
          </a:p>
          <a:p>
            <a:pPr algn="just" marL="1079499" indent="-359833" lvl="2">
              <a:lnSpc>
                <a:spcPts val="4574"/>
              </a:lnSpc>
              <a:buFont typeface="Arial"/>
              <a:buChar char="⚬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</a:t>
            </a: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account with Gemini API, Cloud SDK enabled for Project.</a:t>
            </a:r>
          </a:p>
          <a:p>
            <a:pPr algn="just" marL="539749" indent="-269875" lvl="1">
              <a:lnSpc>
                <a:spcPts val="4574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Elasticsearch Setup:</a:t>
            </a:r>
          </a:p>
          <a:p>
            <a:pPr algn="just" marL="1079499" indent="-359833" lvl="2">
              <a:lnSpc>
                <a:spcPts val="4574"/>
              </a:lnSpc>
              <a:buFont typeface="Arial"/>
              <a:buChar char="⚬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Elastic Cloud or self-hosted El</a:t>
            </a:r>
            <a:r>
              <a:rPr lang="en-US" b="true" sz="2499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ast</a:t>
            </a: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</a:t>
            </a:r>
            <a:r>
              <a:rPr lang="en-US" b="true" sz="2499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earch instance</a:t>
            </a:r>
            <a:r>
              <a:rPr lang="en-US" b="true" sz="2499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</a:t>
            </a: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 Cloud ID a</a:t>
            </a: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nd API Key.</a:t>
            </a:r>
          </a:p>
          <a:p>
            <a:pPr algn="just">
              <a:lnSpc>
                <a:spcPts val="457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38491" y="5531722"/>
            <a:ext cx="16511595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9"/>
              </a:lnSpc>
            </a:pPr>
            <a:r>
              <a:rPr lang="en-US" b="true" sz="24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</a:t>
            </a:r>
          </a:p>
          <a:p>
            <a:pPr algn="just">
              <a:lnSpc>
                <a:spcPts val="4949"/>
              </a:lnSpc>
            </a:pPr>
          </a:p>
          <a:p>
            <a:pPr algn="just" marL="539749" indent="-269875" lvl="1">
              <a:lnSpc>
                <a:spcPts val="494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Parsing and Handling Prompts with LangChain: Crafting and sending AI queries.</a:t>
            </a:r>
          </a:p>
          <a:p>
            <a:pPr algn="just" marL="539749" indent="-269875" lvl="1">
              <a:lnSpc>
                <a:spcPts val="494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Validating AI Responses with Pydantic: Ensuring data structure and correctness</a:t>
            </a:r>
          </a:p>
          <a:p>
            <a:pPr algn="just" marL="539749" indent="-269875" lvl="1">
              <a:lnSpc>
                <a:spcPts val="494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Google Gemini for AI Model Generation: Leveraging robust capabilities to generate AI responses.</a:t>
            </a:r>
          </a:p>
          <a:p>
            <a:pPr algn="just" marL="539749" indent="-269875" lvl="1">
              <a:lnSpc>
                <a:spcPts val="494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Indexing AI Responses in Elasticsearch: Storing and managing AI-generated data.</a:t>
            </a:r>
          </a:p>
          <a:p>
            <a:pPr algn="just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77372" y="685546"/>
            <a:ext cx="20804046" cy="1372108"/>
            <a:chOff x="0" y="0"/>
            <a:chExt cx="3898298" cy="2571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92" y="0"/>
              <a:ext cx="3882114" cy="257108"/>
            </a:xfrm>
            <a:custGeom>
              <a:avLst/>
              <a:gdLst/>
              <a:ahLst/>
              <a:cxnLst/>
              <a:rect r="r" b="b" t="t" l="l"/>
              <a:pathLst>
                <a:path h="257108" w="3882114">
                  <a:moveTo>
                    <a:pt x="211854" y="0"/>
                  </a:moveTo>
                  <a:lnTo>
                    <a:pt x="3873460" y="0"/>
                  </a:lnTo>
                  <a:cubicBezTo>
                    <a:pt x="3876569" y="0"/>
                    <a:pt x="3879404" y="1777"/>
                    <a:pt x="3880759" y="4575"/>
                  </a:cubicBezTo>
                  <a:cubicBezTo>
                    <a:pt x="3882114" y="7373"/>
                    <a:pt x="3881750" y="10699"/>
                    <a:pt x="3879823" y="13138"/>
                  </a:cubicBezTo>
                  <a:lnTo>
                    <a:pt x="3697390" y="243970"/>
                  </a:lnTo>
                  <a:cubicBezTo>
                    <a:pt x="3690831" y="252268"/>
                    <a:pt x="3680837" y="257108"/>
                    <a:pt x="3670260" y="257108"/>
                  </a:cubicBezTo>
                  <a:lnTo>
                    <a:pt x="8654" y="257108"/>
                  </a:lnTo>
                  <a:cubicBezTo>
                    <a:pt x="5545" y="257108"/>
                    <a:pt x="2710" y="255331"/>
                    <a:pt x="1355" y="252533"/>
                  </a:cubicBezTo>
                  <a:cubicBezTo>
                    <a:pt x="0" y="249735"/>
                    <a:pt x="364" y="246409"/>
                    <a:pt x="2292" y="243970"/>
                  </a:cubicBezTo>
                  <a:lnTo>
                    <a:pt x="184724" y="13138"/>
                  </a:lnTo>
                  <a:cubicBezTo>
                    <a:pt x="191283" y="4840"/>
                    <a:pt x="201278" y="0"/>
                    <a:pt x="2118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rnd">
              <a:solidFill>
                <a:srgbClr val="35454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3695098" cy="295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378368" y="-227159"/>
            <a:ext cx="3197518" cy="31975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4529" y="24529"/>
              <a:ext cx="763743" cy="763743"/>
            </a:xfrm>
            <a:custGeom>
              <a:avLst/>
              <a:gdLst/>
              <a:ahLst/>
              <a:cxnLst/>
              <a:rect r="r" b="b" t="t" l="l"/>
              <a:pathLst>
                <a:path h="763743" w="763743">
                  <a:moveTo>
                    <a:pt x="436657" y="30257"/>
                  </a:moveTo>
                  <a:lnTo>
                    <a:pt x="733485" y="327085"/>
                  </a:lnTo>
                  <a:cubicBezTo>
                    <a:pt x="763742" y="357342"/>
                    <a:pt x="763742" y="406400"/>
                    <a:pt x="733485" y="436657"/>
                  </a:cubicBezTo>
                  <a:lnTo>
                    <a:pt x="436657" y="733485"/>
                  </a:lnTo>
                  <a:cubicBezTo>
                    <a:pt x="406400" y="763742"/>
                    <a:pt x="357342" y="763742"/>
                    <a:pt x="327085" y="733485"/>
                  </a:cubicBezTo>
                  <a:lnTo>
                    <a:pt x="30257" y="436657"/>
                  </a:lnTo>
                  <a:cubicBezTo>
                    <a:pt x="0" y="406400"/>
                    <a:pt x="0" y="357342"/>
                    <a:pt x="30257" y="327085"/>
                  </a:cubicBezTo>
                  <a:lnTo>
                    <a:pt x="327085" y="30257"/>
                  </a:lnTo>
                  <a:cubicBezTo>
                    <a:pt x="357342" y="0"/>
                    <a:pt x="406400" y="0"/>
                    <a:pt x="436657" y="30257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9549" y="1965960"/>
            <a:ext cx="12654301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52500"/>
            <a:ext cx="1468141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18544" y="470978"/>
            <a:ext cx="8269456" cy="82694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2104" y="22104"/>
              <a:ext cx="768592" cy="768592"/>
            </a:xfrm>
            <a:custGeom>
              <a:avLst/>
              <a:gdLst/>
              <a:ahLst/>
              <a:cxnLst/>
              <a:rect r="r" b="b" t="t" l="l"/>
              <a:pathLst>
                <a:path h="768592" w="768592">
                  <a:moveTo>
                    <a:pt x="422030" y="15630"/>
                  </a:moveTo>
                  <a:lnTo>
                    <a:pt x="752962" y="346562"/>
                  </a:lnTo>
                  <a:cubicBezTo>
                    <a:pt x="762970" y="356570"/>
                    <a:pt x="768592" y="370143"/>
                    <a:pt x="768592" y="384296"/>
                  </a:cubicBezTo>
                  <a:cubicBezTo>
                    <a:pt x="768592" y="398449"/>
                    <a:pt x="762970" y="412022"/>
                    <a:pt x="752962" y="422030"/>
                  </a:cubicBezTo>
                  <a:lnTo>
                    <a:pt x="422030" y="752962"/>
                  </a:lnTo>
                  <a:cubicBezTo>
                    <a:pt x="412022" y="762970"/>
                    <a:pt x="398449" y="768592"/>
                    <a:pt x="384296" y="768592"/>
                  </a:cubicBezTo>
                  <a:cubicBezTo>
                    <a:pt x="370143" y="768592"/>
                    <a:pt x="356570" y="762970"/>
                    <a:pt x="346562" y="752962"/>
                  </a:cubicBezTo>
                  <a:lnTo>
                    <a:pt x="15630" y="422030"/>
                  </a:lnTo>
                  <a:cubicBezTo>
                    <a:pt x="5622" y="412022"/>
                    <a:pt x="0" y="398449"/>
                    <a:pt x="0" y="384296"/>
                  </a:cubicBezTo>
                  <a:cubicBezTo>
                    <a:pt x="0" y="370143"/>
                    <a:pt x="5622" y="356570"/>
                    <a:pt x="15630" y="346562"/>
                  </a:cubicBezTo>
                  <a:lnTo>
                    <a:pt x="346562" y="15630"/>
                  </a:lnTo>
                  <a:cubicBezTo>
                    <a:pt x="356570" y="5622"/>
                    <a:pt x="370143" y="0"/>
                    <a:pt x="384296" y="0"/>
                  </a:cubicBezTo>
                  <a:cubicBezTo>
                    <a:pt x="398449" y="0"/>
                    <a:pt x="412022" y="5622"/>
                    <a:pt x="422030" y="15630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553459" y="1005893"/>
            <a:ext cx="7199626" cy="7199626"/>
            <a:chOff x="0" y="0"/>
            <a:chExt cx="40893822" cy="408938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07213" y="0"/>
              <a:ext cx="41508298" cy="40893873"/>
            </a:xfrm>
            <a:custGeom>
              <a:avLst/>
              <a:gdLst/>
              <a:ahLst/>
              <a:cxnLst/>
              <a:rect r="r" b="b" t="t" l="l"/>
              <a:pathLst>
                <a:path h="40893873" w="41508298">
                  <a:moveTo>
                    <a:pt x="20754086" y="0"/>
                  </a:moveTo>
                  <a:cubicBezTo>
                    <a:pt x="19948651" y="0"/>
                    <a:pt x="19143218" y="307213"/>
                    <a:pt x="18528665" y="921766"/>
                  </a:cubicBezTo>
                  <a:lnTo>
                    <a:pt x="1228979" y="18221579"/>
                  </a:lnTo>
                  <a:cubicBezTo>
                    <a:pt x="0" y="19450686"/>
                    <a:pt x="0" y="21443314"/>
                    <a:pt x="1228979" y="22672421"/>
                  </a:cubicBezTo>
                  <a:lnTo>
                    <a:pt x="18528665" y="39972106"/>
                  </a:lnTo>
                  <a:cubicBezTo>
                    <a:pt x="19143218" y="40586658"/>
                    <a:pt x="19948653" y="40893873"/>
                    <a:pt x="20754086" y="40893873"/>
                  </a:cubicBezTo>
                  <a:cubicBezTo>
                    <a:pt x="21559519" y="40893873"/>
                    <a:pt x="22364953" y="40586661"/>
                    <a:pt x="22979507" y="39972106"/>
                  </a:cubicBezTo>
                  <a:lnTo>
                    <a:pt x="40279319" y="22672294"/>
                  </a:lnTo>
                  <a:cubicBezTo>
                    <a:pt x="41508298" y="21443187"/>
                    <a:pt x="41508298" y="19450558"/>
                    <a:pt x="40279319" y="18221452"/>
                  </a:cubicBezTo>
                  <a:lnTo>
                    <a:pt x="22979507" y="921766"/>
                  </a:lnTo>
                  <a:cubicBezTo>
                    <a:pt x="22364953" y="307213"/>
                    <a:pt x="21559520" y="0"/>
                    <a:pt x="20754086" y="0"/>
                  </a:cubicBezTo>
                  <a:close/>
                </a:path>
              </a:pathLst>
            </a:custGeom>
            <a:blipFill>
              <a:blip r:embed="rId3"/>
              <a:stretch>
                <a:fillRect l="-30408" t="0" r="-1968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14087" y="3243676"/>
            <a:ext cx="8724106" cy="171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94"/>
              </a:lnSpc>
            </a:pPr>
            <a:r>
              <a:rPr lang="en-US" sz="10139" b="true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DAGXj5D0KBE</dc:identifier>
  <dcterms:modified xsi:type="dcterms:W3CDTF">2011-08-01T06:04:30Z</dcterms:modified>
  <cp:revision>1</cp:revision>
  <dc:title>LangChain_Intro</dc:title>
</cp:coreProperties>
</file>